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85" r:id="rId6"/>
    <p:sldId id="259" r:id="rId7"/>
    <p:sldId id="263" r:id="rId8"/>
    <p:sldId id="261" r:id="rId9"/>
    <p:sldId id="262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75" r:id="rId21"/>
    <p:sldId id="282" r:id="rId22"/>
    <p:sldId id="286" r:id="rId23"/>
    <p:sldId id="276" r:id="rId24"/>
    <p:sldId id="277" r:id="rId25"/>
    <p:sldId id="278" r:id="rId26"/>
    <p:sldId id="279" r:id="rId27"/>
    <p:sldId id="280" r:id="rId28"/>
    <p:sldId id="287" r:id="rId29"/>
    <p:sldId id="290" r:id="rId30"/>
    <p:sldId id="291" r:id="rId31"/>
    <p:sldId id="288" r:id="rId32"/>
    <p:sldId id="292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DF94-FCDC-4CEE-8876-BF8A42172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FDD68-E883-47CC-8239-B26EC5CBF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992F-FE8B-47C7-A34F-40D82BC4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8F4E2-C296-4923-9B77-EC5C0493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754E-D2E9-4C05-AD5A-590B1B44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2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19A2-0F86-4B37-94F4-96E4B055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3DE1-ACF2-459D-A710-EFF636639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C5F32-A806-4216-89BD-CA105EF6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6DE15-BB85-40E0-8E90-5B5D53D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5755-CCE2-45B0-99BB-C15D40B2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EB8F4-E7D6-4046-A251-299553C52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774BE-0DB4-4CAE-887A-0AB66D3DF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97AE-A1AB-4428-9068-8A97D585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9EA3-E9B9-4294-8CDE-E3530149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CEAA-83AA-41DB-B65F-577E2E7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467-8F9F-46B3-BFDB-18B199BB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2384-9DFB-4E23-9415-D52992A1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BE209-EB35-4E6B-A7B7-5E11AF2C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9C09-00D6-4A79-9C1D-A3F40904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CD63-C264-4EE6-98ED-2D49780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4E7D-E20A-478B-887F-EB8B3295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33311-2A78-47D5-B589-74147FF1C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DA546-584B-4956-9B8B-75C64BC4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BDC7-57BD-4032-8248-99DF091A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D978-F876-4F7D-92F0-18EC8392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4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D230-9840-4848-BC7F-63E3BEB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23BC-02D8-42AA-941A-48411F245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5E689-19AA-4639-92F0-F464B244E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7B781-6AFE-44F0-AC27-4011A5EA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0BC82-85D3-46BD-9D49-56C03897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F08CF-2895-46A6-B329-22831F11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6831-1010-47C2-A795-1A39919E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3F942-3401-43AB-B05F-A0FE9008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1A04A-A1C3-489C-BF72-71592E260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37087-1E14-4261-8954-56B61B298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1C6EB-34D2-462B-8149-27444ED05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2D95-3300-4CF3-8AFF-FFD64F5B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0F851-0B70-408D-9C22-B51DFE29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44CA0-2F52-489F-A7D6-6E31F68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C828-723C-47B8-ACFE-0199044E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24C56-A3D4-47AB-B2FE-B50D6DF4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28C3D-5DC8-49CD-A8B3-E43EB3BB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9DDD5-C557-4508-9E97-1131B40B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2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48B1A-B1F6-4195-9F82-68B18E06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873CD-D4E4-47B2-9639-4E7B814D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8C34-F064-4186-90DD-FD9B2D0C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F903-C212-414B-BCFC-F108FE76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404E-48C4-49F3-9A81-8366F3F52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0D4E-8A80-41F8-93B3-DC68E5BD6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4FE42-5F35-4021-ADCD-B53233F0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9B4F1-D953-4A97-B1A1-00B27DE4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1335-3EAA-4983-A3AC-B8B4FC89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D569-C22C-4DF7-96BC-E4574DD9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DE7C-7B12-4318-8517-43FCFCA3E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4014-A15A-489E-A580-F3258C67E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3FEF-4B2D-4B96-816F-38F6ADC7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50164-6401-4081-933A-FDFBFE0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CBAFB-5E38-4D7B-BD64-055C9B73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6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B83D0-4CDC-43BF-B817-07B73388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2F975-035B-4E48-9C24-A8020A10A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351EB-4796-4ED9-8E94-FC75BB8FD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CF53-707B-499C-B8F3-37803E8CA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AF7B-B8E2-4A19-B482-B85DF22CC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understanding-capsule-networks-ais-alluring-new-architecture-bdb228173ddc" TargetMode="External"/><Relationship Id="rId2" Type="http://schemas.openxmlformats.org/officeDocument/2006/relationships/hyperlink" Target="https://neurohive.io/ru/osnovy-data-science/kapsulnaja-nejronnaja-set-caps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glib.io/p/convoluti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14A8D-0195-411D-B31D-7E69CEE5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1" b="95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93D14-E8FE-4311-8FD7-E8D6184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Капсульные нейронные сети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84944-5BBB-47E1-9764-D102C7AB3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DFB07-326A-4BA7-BAFF-6344F7E5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Матричная свертка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BA197-C68E-4F6A-9A3D-0DE5958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AF449-67DA-4727-9C5E-995C9234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Основные понятия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683C-FE29-4EDC-8347-1CC57B1F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7" y="478232"/>
            <a:ext cx="2454368" cy="2789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CD12B4-5F63-4E0A-8B16-ECAF8416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0" y="3589867"/>
            <a:ext cx="2847022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E132-2303-4E82-B3B6-0126BB61B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Ядро- матрица коэффициентов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Фильтр – это коллекция ядер, каждое из которых соответствует одному каналу. 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Шаг свертки- количество пикселей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ru-RU" sz="2400" dirty="0">
                <a:solidFill>
                  <a:srgbClr val="FFFFFF"/>
                </a:solidFill>
              </a:rPr>
              <a:t>которое пропускается во время скольжения ядра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1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33C88-D206-48AF-B07E-6966B4D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Нулевой отступ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25F64-F1D6-4651-895D-7DC734DB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30" y="492573"/>
            <a:ext cx="51735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F124E-E04C-4487-A0F4-4529E845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Многоканальная версия свертки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09998-0AB2-4C1B-8BD6-5AB22E31D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39" y="492573"/>
            <a:ext cx="607311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B3AC3-CB0E-4E77-8B58-3C7C13E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1. Свертка каналов по отдельности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6A7EE-9130-4D68-908F-F49C370FA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4" y="2509911"/>
            <a:ext cx="1081495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0A6D3-D39A-4CAD-A0A0-D85A0A5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2. Суммирование выходов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3BCF8-4E21-439A-BC00-62EE5BFC4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7" y="2509911"/>
            <a:ext cx="1020992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400DD-B2A5-471B-A07D-9E8D641C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3. Линейное смещение выходного канала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B4321-DBEA-4BE0-8F86-B6DDA08FB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5" y="492573"/>
            <a:ext cx="476295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3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12942-F0FD-45CA-844D-156E17F2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Пример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CA06D-8941-4C8B-AD7D-68B3827F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96034"/>
            <a:ext cx="6553545" cy="3873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43128-12EE-4980-960C-183A0D1E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4" y="5156517"/>
            <a:ext cx="674484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305CF-491C-4FC6-B1B3-FE2F279F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2"/>
            <a:ext cx="10905066" cy="40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1б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5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9551-6EA0-442F-945F-E5EBFC91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Архитектура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499AC-C8E3-4B97-BB8B-89EB72C9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913545"/>
            <a:ext cx="11496821" cy="31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6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212F7-5036-4E79-8BFB-37DB3465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Часть 1б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596F5-DD1B-4D31-8AC6-C495599C2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1) Мы применяем </a:t>
            </a:r>
            <a:r>
              <a:rPr lang="en-US" sz="1800" dirty="0">
                <a:solidFill>
                  <a:schemeClr val="bg1"/>
                </a:solidFill>
              </a:rPr>
              <a:t>RELU </a:t>
            </a:r>
            <a:r>
              <a:rPr lang="ru-RU" sz="1800" dirty="0">
                <a:solidFill>
                  <a:schemeClr val="bg1"/>
                </a:solidFill>
              </a:rPr>
              <a:t>ко всем выходам наших сверток.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2) Зачем мы это делаем? Если мы не будем применять функцию активации к выходу слоя, тогда вся нейронная сеть может быть описана линейной функцией. В таком случае всё что мы здесь делаем бессмысленно.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Вывод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ru-RU" sz="1800" dirty="0">
                <a:solidFill>
                  <a:schemeClr val="bg1"/>
                </a:solidFill>
              </a:rPr>
              <a:t>Добавление нелинейности позволяет описывать все виды функций.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CB7A9-CDAB-4376-849E-135C2DBF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74911"/>
            <a:ext cx="6250769" cy="35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7EFFA-FDF8-4ABA-AEF8-49AF1CCE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Выход из сверточного слоя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184D-4D8B-49BB-AA6C-B86A77094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Выход из </a:t>
            </a:r>
            <a:r>
              <a:rPr lang="ru-RU" sz="2400" dirty="0" err="1">
                <a:solidFill>
                  <a:schemeClr val="bg1"/>
                </a:solidFill>
              </a:rPr>
              <a:t>сверточного</a:t>
            </a:r>
            <a:r>
              <a:rPr lang="ru-RU" sz="2400" dirty="0">
                <a:solidFill>
                  <a:schemeClr val="bg1"/>
                </a:solidFill>
              </a:rPr>
              <a:t> слоя </a:t>
            </a:r>
            <a:r>
              <a:rPr lang="en-US" sz="2400" dirty="0">
                <a:solidFill>
                  <a:schemeClr val="bg1"/>
                </a:solidFill>
              </a:rPr>
              <a:t>Conv1 (256 </a:t>
            </a:r>
            <a:r>
              <a:rPr lang="ru-RU" sz="2400" dirty="0">
                <a:solidFill>
                  <a:schemeClr val="bg1"/>
                </a:solidFill>
              </a:rPr>
              <a:t>выходов размером 20*20 </a:t>
            </a:r>
            <a:r>
              <a:rPr lang="ru-RU" sz="2400" dirty="0" err="1">
                <a:solidFill>
                  <a:schemeClr val="bg1"/>
                </a:solidFill>
              </a:rPr>
              <a:t>пискелей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5758-4B84-452D-8213-361AD16E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8" y="643467"/>
            <a:ext cx="542375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1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61314-66EA-40C8-972A-431697AA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Часть 2а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ru-RU" sz="2800" dirty="0">
                <a:solidFill>
                  <a:schemeClr val="bg1"/>
                </a:solidFill>
              </a:rPr>
              <a:t>Слой </a:t>
            </a:r>
            <a:r>
              <a:rPr lang="en-US" sz="2800" dirty="0" err="1">
                <a:solidFill>
                  <a:schemeClr val="bg1"/>
                </a:solidFill>
              </a:rPr>
              <a:t>PrimaryCaps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851C-42B9-4A7A-AE6D-4B4D0CD4B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4"/>
            <a:ext cx="4654296" cy="4219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1) </a:t>
            </a:r>
            <a:r>
              <a:rPr lang="ru-RU" sz="1800" dirty="0">
                <a:solidFill>
                  <a:schemeClr val="bg1"/>
                </a:solidFill>
              </a:rPr>
              <a:t>Свертывание проводится по стеку из 256 выходов из предыдущих сверток. 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2) Что именно мы ищем? В первом </a:t>
            </a:r>
            <a:r>
              <a:rPr lang="ru-RU" sz="1800" dirty="0" err="1">
                <a:solidFill>
                  <a:schemeClr val="bg1"/>
                </a:solidFill>
              </a:rPr>
              <a:t>сверточном</a:t>
            </a:r>
            <a:r>
              <a:rPr lang="ru-RU" sz="1800" dirty="0">
                <a:solidFill>
                  <a:schemeClr val="bg1"/>
                </a:solidFill>
              </a:rPr>
              <a:t> слое мы искали простые грани и кривые. Сейчас же нам интересны более сложные формы, состоящие из ранее найденных граней.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3) Будем производить свертку по выходам еще 256 раз. Результатом этого шага должен стать набор из 256 выходов размера 6х6.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88D40-EE7C-4B62-9081-3B6DAD2B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132157"/>
            <a:ext cx="6250769" cy="24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2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FFB0-C915-4FFF-8585-C6CB18B4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Часть 2а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ru-RU" sz="2800" dirty="0">
                <a:solidFill>
                  <a:schemeClr val="bg1"/>
                </a:solidFill>
              </a:rPr>
              <a:t>Слой </a:t>
            </a:r>
            <a:r>
              <a:rPr lang="en-US" sz="2800" dirty="0" err="1">
                <a:solidFill>
                  <a:schemeClr val="bg1"/>
                </a:solidFill>
              </a:rPr>
              <a:t>PrimaryCaps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47CD-8CC6-48BD-B04E-DD07D87BF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4) Нарежем стек на 32 колоды (капсульных слоя)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5) Каждый капсульный слой состоит из 8 карт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6) Каждый такой слой имеет 36 </a:t>
            </a:r>
            <a:r>
              <a:rPr lang="ru-RU" sz="2000" dirty="0" err="1">
                <a:solidFill>
                  <a:schemeClr val="bg1"/>
                </a:solidFill>
              </a:rPr>
              <a:t>какпсул</a:t>
            </a:r>
            <a:r>
              <a:rPr lang="ru-RU" sz="2000" dirty="0">
                <a:solidFill>
                  <a:schemeClr val="bg1"/>
                </a:solidFill>
              </a:rPr>
              <a:t> (капсула=пиксель)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A21F9-832B-451C-B39C-B409F056B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379574"/>
            <a:ext cx="6250769" cy="39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B829-562F-480C-B8F9-D5FBB31A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Роль капсул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E4EC4-DB49-40E0-9DBA-F687033B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Капсулы — наши новые пиксели.</a:t>
            </a:r>
            <a:endParaRPr lang="ru-RU" dirty="0"/>
          </a:p>
          <a:p>
            <a:r>
              <a:rPr lang="ru-RU" dirty="0"/>
              <a:t>Используя один пиксель, мы можем быть уверены только в том, нашли ли мы грань в этой области или нет. Чем больше число, тем больше эта уверенность.</a:t>
            </a:r>
          </a:p>
          <a:p>
            <a:r>
              <a:rPr lang="ru-RU" dirty="0"/>
              <a:t>В капсуле мы можем хранить 8 значений для данной локации! Это дает возможность хранить больше информации, чем просто знание о наличии или отсутствии формы в этом месте.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1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FA38-411C-48E4-953F-418243D7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Часть 2б</a:t>
            </a:r>
            <a:r>
              <a:rPr lang="en-US" dirty="0" smtClean="0"/>
              <a:t>. </a:t>
            </a:r>
            <a:r>
              <a:rPr lang="ru-RU" dirty="0" smtClean="0"/>
              <a:t>Сжатие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A186-56E5-457E-8102-C8F7C824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E1A0-1BF4-4B5B-B0A0-F5833F0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Часть 2б</a:t>
            </a:r>
            <a:r>
              <a:rPr lang="en-US" dirty="0" smtClean="0"/>
              <a:t>.</a:t>
            </a:r>
            <a:r>
              <a:rPr lang="ru-RU" dirty="0" smtClean="0"/>
              <a:t> Сжатие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CD9-AAA6-471E-AD86-6665FE3A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Осуществляется нормирование всех векторов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ru-RU" dirty="0" smtClean="0"/>
              <a:t>Длина вектора- вероятность присутствия определенного объекта в локации 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5" y="3763616"/>
            <a:ext cx="8282609" cy="198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42B-BABC-4FD3-8934-8B5C5B15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Часть 3</a:t>
            </a:r>
            <a:r>
              <a:rPr lang="en-US" dirty="0" smtClean="0"/>
              <a:t>. </a:t>
            </a:r>
            <a:r>
              <a:rPr lang="ru-RU" dirty="0" smtClean="0"/>
              <a:t>Направление по соглашению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B08D-89E0-4376-9C15-DAA1770B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Часть 3</a:t>
            </a:r>
            <a:r>
              <a:rPr lang="en-US" dirty="0"/>
              <a:t>. </a:t>
            </a:r>
            <a:r>
              <a:rPr lang="ru-RU" dirty="0"/>
              <a:t>Направление по соглашению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Имеем 10 различных классов символов, которые хотим предсказать</a:t>
            </a:r>
            <a:r>
              <a:rPr lang="ru-RU" dirty="0" smtClean="0"/>
              <a:t>: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Предсказание </a:t>
            </a:r>
            <a:r>
              <a:rPr lang="ru-RU" dirty="0"/>
              <a:t>капсулы для каждого класса создается путем перемножения соответствующего вектора на матрицу весов для каждого класса, который мы пытаемся предсказать.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6" y="2670934"/>
            <a:ext cx="7972425" cy="5619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8218"/>
            <a:ext cx="7962900" cy="2200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669" y="4078219"/>
            <a:ext cx="5062331" cy="223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9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0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Вход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5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Согласование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724" y="1825625"/>
            <a:ext cx="9518551" cy="4351338"/>
          </a:xfrm>
        </p:spPr>
      </p:pic>
    </p:spTree>
    <p:extLst>
      <p:ext uri="{BB962C8B-B14F-4D97-AF65-F5344CB8AC3E}">
        <p14:creationId xmlns:p14="http://schemas.microsoft.com/office/powerpoint/2010/main" val="52481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0612-3C61-4950-90B5-781B5E19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Часть 4</a:t>
            </a:r>
            <a:r>
              <a:rPr lang="en-US" dirty="0"/>
              <a:t>. </a:t>
            </a:r>
            <a:r>
              <a:rPr lang="en-US" dirty="0" err="1"/>
              <a:t>DigitCaps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47B5-B576-4A3E-9189-39D12C583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9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Часть 4</a:t>
            </a:r>
            <a:r>
              <a:rPr lang="en-US" dirty="0" smtClean="0"/>
              <a:t>. </a:t>
            </a:r>
            <a:r>
              <a:rPr lang="en-US" dirty="0" err="1" smtClean="0"/>
              <a:t>DigitCaps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После процедуры соглашения получаем десять 16-мерных векторов, по одному на каждый знак. Эта матрица — наше финальное предсказание. 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869" y="2968487"/>
            <a:ext cx="9210261" cy="38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3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D5BD3-CF2F-4AF7-B1C4-54D48741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Источники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2D44-C8F0-4DC2-ABBE-F6D2478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11" y="2644524"/>
            <a:ext cx="9013052" cy="3327251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2000" dirty="0">
                <a:hlinkClick r:id="rId2"/>
              </a:rPr>
              <a:t>https://neurohive.io/ru/osnovy-data-science/kapsulnaja-nejronnaja-set-capsnet/</a:t>
            </a:r>
            <a:endParaRPr lang="ru-RU" sz="2000" dirty="0"/>
          </a:p>
          <a:p>
            <a:pPr marL="457200" indent="-457200">
              <a:buAutoNum type="arabicParenR"/>
            </a:pPr>
            <a:r>
              <a:rPr lang="en-US" sz="2000" dirty="0">
                <a:hlinkClick r:id="rId3"/>
              </a:rPr>
              <a:t>https://medium.freecodecamp.org/understanding-capsule-networks-ais-alluring-new-architecture-bdb228173ddc</a:t>
            </a:r>
            <a:endParaRPr lang="ru-RU" sz="2000" dirty="0"/>
          </a:p>
          <a:p>
            <a:pPr marL="457200" indent="-457200">
              <a:buAutoNum type="arabicParenR"/>
            </a:pPr>
            <a:r>
              <a:rPr lang="en-US" sz="2000" dirty="0">
                <a:hlinkClick r:id="rId4"/>
              </a:rPr>
              <a:t>https://proglib.io/p/convolution/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457200" indent="-457200">
              <a:buAutoNum type="arabicParenR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961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59293-CAFC-4B4B-AEE3-16C0E198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Часть 0</a:t>
            </a:r>
            <a:r>
              <a:rPr lang="en-US" sz="2800">
                <a:solidFill>
                  <a:schemeClr val="bg1"/>
                </a:solidFill>
              </a:rPr>
              <a:t>. </a:t>
            </a:r>
            <a:r>
              <a:rPr lang="ru-RU" sz="2800">
                <a:solidFill>
                  <a:schemeClr val="bg1"/>
                </a:solidFill>
              </a:rPr>
              <a:t>Вход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1CC0-BE0B-4182-A9EF-0B2E9E33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Изображение 28*28 пикселей</a:t>
            </a:r>
          </a:p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Один канал (так как изображение черно-белое)</a:t>
            </a:r>
          </a:p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Каждый пиксель число от 0 до 255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1C880-DF5D-4C17-8595-F05E384D0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1" y="2638044"/>
            <a:ext cx="7448549" cy="21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1а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9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8580C-5271-43A1-AF7E-5D64ED22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 dirty="0"/>
              <a:t>Часть 1а</a:t>
            </a:r>
            <a:r>
              <a:rPr lang="en-US" sz="4000" dirty="0"/>
              <a:t>: </a:t>
            </a:r>
            <a:r>
              <a:rPr lang="ru-RU" sz="4000" dirty="0"/>
              <a:t>Свертка</a:t>
            </a:r>
            <a:endParaRPr lang="en-US" sz="4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80DA-E840-41C6-8155-FF648669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/>
              <a:t>Зачем нужен</a:t>
            </a:r>
            <a:r>
              <a:rPr lang="en-US" dirty="0"/>
              <a:t>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  <a:r>
              <a:rPr lang="en-US" dirty="0"/>
              <a:t>?</a:t>
            </a:r>
          </a:p>
          <a:p>
            <a:pPr marL="514350" indent="-514350">
              <a:buAutoNum type="arabicParenR"/>
            </a:pPr>
            <a:r>
              <a:rPr lang="ru-RU" dirty="0"/>
              <a:t>Как работает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723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7B7D5-C8B6-48DE-B38B-3CBA2AEC6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Зачем нужен сверточный слой</a:t>
            </a:r>
            <a:r>
              <a:rPr lang="en-US" sz="400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C7D3-14B5-4320-8572-5EA819011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</a:t>
            </a:r>
            <a:r>
              <a:rPr lang="en-US" dirty="0"/>
              <a:t>:</a:t>
            </a:r>
            <a:r>
              <a:rPr lang="ru-RU" dirty="0"/>
              <a:t> Извлечение из входного изображения самых базовых признаков </a:t>
            </a:r>
          </a:p>
          <a:p>
            <a:pPr marL="514350" indent="-514350">
              <a:buAutoNum type="arabicParenR"/>
            </a:pPr>
            <a:r>
              <a:rPr lang="ru-RU" dirty="0"/>
              <a:t>Грани </a:t>
            </a:r>
          </a:p>
          <a:p>
            <a:pPr marL="514350" indent="-514350">
              <a:buAutoNum type="arabicParenR"/>
            </a:pPr>
            <a:r>
              <a:rPr lang="ru-RU" dirty="0"/>
              <a:t>Кривые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4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AB61-DA43-4A3C-8CFB-602D91AB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Варианты реализации свертки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BBFD-1040-47C3-B714-ED07AAE0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/>
              <a:t>Дифференцирование значений </a:t>
            </a:r>
            <a:r>
              <a:rPr lang="ru-RU" dirty="0" err="1"/>
              <a:t>пискелей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Матричная свертка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BE4B-A49A-4561-B24B-331B2454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861" y="493014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4800"/>
              <a:t>Дифференцирование значений пикселей</a:t>
            </a:r>
            <a:endParaRPr lang="ru-RU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1D06D-3F36-4089-A08A-205EB683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r="12339" b="-2"/>
          <a:stretch/>
        </p:blipFill>
        <p:spPr>
          <a:xfrm>
            <a:off x="222546" y="2196477"/>
            <a:ext cx="4475130" cy="2232366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408AA01-2526-43E0-92B0-5309A443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6" b="3"/>
          <a:stretch/>
        </p:blipFill>
        <p:spPr>
          <a:xfrm>
            <a:off x="5514975" y="2232376"/>
            <a:ext cx="4475130" cy="221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76D88-343E-40FA-93C4-075C6DE98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r="12346" b="-1"/>
          <a:stretch/>
        </p:blipFill>
        <p:spPr>
          <a:xfrm>
            <a:off x="222546" y="4447893"/>
            <a:ext cx="4475130" cy="222384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797911-9BED-49C5-8724-35619BBE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41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437</Words>
  <Application>Microsoft Office PowerPoint</Application>
  <PresentationFormat>Широкоэкранный</PresentationFormat>
  <Paragraphs>72</Paragraphs>
  <Slides>33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Капсульные нейронные сети</vt:lpstr>
      <vt:lpstr>Архитектура </vt:lpstr>
      <vt:lpstr>Часть 0. Вход </vt:lpstr>
      <vt:lpstr>Часть 0. Вход</vt:lpstr>
      <vt:lpstr>Часть 1а</vt:lpstr>
      <vt:lpstr>Часть 1а: Свертка</vt:lpstr>
      <vt:lpstr>Зачем нужен сверточный слой?</vt:lpstr>
      <vt:lpstr>Варианты реализации свертки</vt:lpstr>
      <vt:lpstr>Дифференцирование значений пикселей</vt:lpstr>
      <vt:lpstr>Матричная свертка</vt:lpstr>
      <vt:lpstr>Основные понятия </vt:lpstr>
      <vt:lpstr>Нулевой отступ </vt:lpstr>
      <vt:lpstr>Многоканальная версия свертки</vt:lpstr>
      <vt:lpstr>Этап 1. Свертка каналов по отдельности</vt:lpstr>
      <vt:lpstr>Этап 2. Суммирование выходов</vt:lpstr>
      <vt:lpstr>Этап 3. Линейное смещение выходного канала</vt:lpstr>
      <vt:lpstr>Пример</vt:lpstr>
      <vt:lpstr>Презентация PowerPoint</vt:lpstr>
      <vt:lpstr>Часть 1б</vt:lpstr>
      <vt:lpstr>Часть 1б</vt:lpstr>
      <vt:lpstr>Выход из сверточного слоя</vt:lpstr>
      <vt:lpstr>Часть 2a</vt:lpstr>
      <vt:lpstr>Часть 2а. Слой PrimaryCaps</vt:lpstr>
      <vt:lpstr>Часть 2а. Слой PrimaryCaps</vt:lpstr>
      <vt:lpstr>Роль капсул </vt:lpstr>
      <vt:lpstr>Часть 2б. Сжатие </vt:lpstr>
      <vt:lpstr>Часть 2б. Сжатие </vt:lpstr>
      <vt:lpstr>Часть 3. Направление по соглашению</vt:lpstr>
      <vt:lpstr>Часть 3. Направление по соглашению</vt:lpstr>
      <vt:lpstr>Согласование </vt:lpstr>
      <vt:lpstr>Часть 4. DigitCaps</vt:lpstr>
      <vt:lpstr>Часть 4. DigitCaps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Капсульные нейронные сети</dc:title>
  <dc:creator>Nikita Polozok</dc:creator>
  <cp:lastModifiedBy>Полозок Никита</cp:lastModifiedBy>
  <cp:revision>6</cp:revision>
  <dcterms:created xsi:type="dcterms:W3CDTF">2019-01-16T16:00:37Z</dcterms:created>
  <dcterms:modified xsi:type="dcterms:W3CDTF">2019-01-17T06:10:59Z</dcterms:modified>
</cp:coreProperties>
</file>